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76"/>
  </p:normalViewPr>
  <p:slideViewPr>
    <p:cSldViewPr snapToGrid="0">
      <p:cViewPr varScale="1">
        <p:scale>
          <a:sx n="93" d="100"/>
          <a:sy n="93" d="100"/>
        </p:scale>
        <p:origin x="216"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9A20BBEE-F49C-421E-8D69-01D678C2645F}" type="datetime1">
              <a:rPr lang="en-US" smtClean="0"/>
              <a:t>3/4/24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71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5C865A31-3E87-468A-B148-5C666447EC69}" type="datetime1">
              <a:rPr lang="en-US" smtClean="0"/>
              <a:t>3/4/24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7360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F3F7212-621B-48DA-ADA4-5ADD472264E8}" type="datetime1">
              <a:rPr lang="en-US" smtClean="0"/>
              <a:t>3/4/24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06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60571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F40429FD-4554-41E0-B4CE-5E66F1069EE1}" type="datetime1">
              <a:rPr lang="en-US" smtClean="0"/>
              <a:t>3/4/24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31857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91B80AF1-98AE-4BE5-B730-B3F94EBFAF6B}" type="datetime1">
              <a:rPr lang="en-US" smtClean="0"/>
              <a:t>3/4/24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8156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02BD241F-3391-4EBE-A8C5-7CBF4570F37E}" type="datetime1">
              <a:rPr lang="en-US" smtClean="0"/>
              <a:t>3/4/24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4061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2ED5603-DD09-4201-9B85-01E017332964}" type="datetime1">
              <a:rPr lang="en-US" smtClean="0"/>
              <a:t>3/4/24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96922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4F763CD9-D698-4CA1-B27A-F3D4C2BCE197}" type="datetime1">
              <a:rPr lang="en-US" smtClean="0"/>
              <a:t>3/4/24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9638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82C4FE42-FC27-4BF8-9CF6-3CCDE72249E1}" type="datetime1">
              <a:rPr lang="en-US" smtClean="0"/>
              <a:t>3/4/24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9483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05C9139-9C44-484A-9C8C-A9A029484308}" type="datetime1">
              <a:rPr lang="en-US" smtClean="0"/>
              <a:t>3/4/24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0606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BF3223F2-9184-454A-B4F4-C56DD77B6351}" type="datetime1">
              <a:rPr lang="en-US" smtClean="0"/>
              <a:t>3/4/24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63759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6">
            <a:extLst>
              <a:ext uri="{FF2B5EF4-FFF2-40B4-BE49-F238E27FC236}">
                <a16:creationId xmlns:a16="http://schemas.microsoft.com/office/drawing/2014/main" id="{BF0F1808-A90F-A126-EE44-0600A4225CB7}"/>
              </a:ext>
            </a:extLst>
          </p:cNvPr>
          <p:cNvPicPr>
            <a:picLocks noChangeAspect="1"/>
          </p:cNvPicPr>
          <p:nvPr/>
        </p:nvPicPr>
        <p:blipFill rotWithShape="1">
          <a:blip r:embed="rId2"/>
          <a:srcRect t="18823" r="-1" b="1651"/>
          <a:stretch/>
        </p:blipFill>
        <p:spPr>
          <a:xfrm>
            <a:off x="20" y="10"/>
            <a:ext cx="12188932" cy="6857990"/>
          </a:xfrm>
          <a:prstGeom prst="rect">
            <a:avLst/>
          </a:prstGeom>
        </p:spPr>
      </p:pic>
      <p:sp>
        <p:nvSpPr>
          <p:cNvPr id="49" name="Rectangle 48">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25089-3CE6-73C5-FFF1-DC8578ABA743}"/>
              </a:ext>
            </a:extLst>
          </p:cNvPr>
          <p:cNvSpPr>
            <a:spLocks noGrp="1"/>
          </p:cNvSpPr>
          <p:nvPr>
            <p:ph type="ctrTitle"/>
          </p:nvPr>
        </p:nvSpPr>
        <p:spPr>
          <a:xfrm>
            <a:off x="517870" y="978408"/>
            <a:ext cx="5021182" cy="2334248"/>
          </a:xfrm>
        </p:spPr>
        <p:txBody>
          <a:bodyPr anchor="t">
            <a:normAutofit/>
          </a:bodyPr>
          <a:lstStyle/>
          <a:p>
            <a:r>
              <a:rPr lang="en-US" b="1" i="0">
                <a:solidFill>
                  <a:srgbClr val="FFFFFF"/>
                </a:solidFill>
                <a:effectLst/>
                <a:latin typeface="Söhne"/>
              </a:rPr>
              <a:t>SafeStep Alert System</a:t>
            </a:r>
            <a:endParaRPr lang="en-US" dirty="0">
              <a:solidFill>
                <a:srgbClr val="FFFFFF"/>
              </a:solidFill>
            </a:endParaRPr>
          </a:p>
        </p:txBody>
      </p:sp>
      <p:sp>
        <p:nvSpPr>
          <p:cNvPr id="3" name="Subtitle 2">
            <a:extLst>
              <a:ext uri="{FF2B5EF4-FFF2-40B4-BE49-F238E27FC236}">
                <a16:creationId xmlns:a16="http://schemas.microsoft.com/office/drawing/2014/main" id="{74609520-8203-A288-09B7-F1B0B3C5059A}"/>
              </a:ext>
            </a:extLst>
          </p:cNvPr>
          <p:cNvSpPr>
            <a:spLocks noGrp="1"/>
          </p:cNvSpPr>
          <p:nvPr>
            <p:ph type="subTitle" idx="1"/>
          </p:nvPr>
        </p:nvSpPr>
        <p:spPr>
          <a:xfrm>
            <a:off x="517870" y="4482450"/>
            <a:ext cx="5040785" cy="1724029"/>
          </a:xfrm>
        </p:spPr>
        <p:txBody>
          <a:bodyPr anchor="t">
            <a:normAutofit/>
          </a:bodyPr>
          <a:lstStyle/>
          <a:p>
            <a:endParaRPr lang="en-US" dirty="0">
              <a:solidFill>
                <a:srgbClr val="FFFFFF"/>
              </a:solidFill>
            </a:endParaRPr>
          </a:p>
        </p:txBody>
      </p:sp>
      <p:sp>
        <p:nvSpPr>
          <p:cNvPr id="51" name="Rectangle 5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3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63DE-BBB9-A2A3-8100-3EE1E7A6F9D1}"/>
              </a:ext>
            </a:extLst>
          </p:cNvPr>
          <p:cNvSpPr>
            <a:spLocks noGrp="1"/>
          </p:cNvSpPr>
          <p:nvPr>
            <p:ph type="title"/>
          </p:nvPr>
        </p:nvSpPr>
        <p:spPr/>
        <p:txBody>
          <a:bodyPr>
            <a:normAutofit/>
          </a:bodyPr>
          <a:lstStyle/>
          <a:p>
            <a:pPr algn="l"/>
            <a:r>
              <a:rPr lang="en-US" sz="2400" b="0" i="0" dirty="0">
                <a:solidFill>
                  <a:schemeClr val="accent4">
                    <a:lumMod val="75000"/>
                  </a:schemeClr>
                </a:solidFill>
                <a:effectLst/>
                <a:latin typeface="Lato Extended"/>
              </a:rPr>
              <a:t>Who did you observe and where?</a:t>
            </a:r>
            <a:br>
              <a:rPr lang="en-US" sz="2400" b="0" i="0" dirty="0">
                <a:solidFill>
                  <a:schemeClr val="bg2">
                    <a:lumMod val="50000"/>
                  </a:schemeClr>
                </a:solidFill>
                <a:effectLst/>
                <a:latin typeface="Lato Extended"/>
              </a:rPr>
            </a:br>
            <a:br>
              <a:rPr lang="en-US" b="0" i="0" dirty="0">
                <a:solidFill>
                  <a:srgbClr val="2D3B45"/>
                </a:solidFill>
                <a:effectLst/>
                <a:latin typeface="Lato Extended"/>
              </a:rPr>
            </a:br>
            <a:r>
              <a:rPr lang="en-US" sz="1800" b="0" i="0" dirty="0">
                <a:solidFill>
                  <a:srgbClr val="2D3B45"/>
                </a:solidFill>
                <a:effectLst/>
                <a:latin typeface="Lato Extended"/>
              </a:rPr>
              <a:t>We observed </a:t>
            </a:r>
            <a:r>
              <a:rPr lang="en-US" sz="1800" b="0" i="0" dirty="0">
                <a:effectLst/>
                <a:latin typeface="Söhne"/>
              </a:rPr>
              <a:t>pedestrians at a busy intersection on green street, Champaign .</a:t>
            </a:r>
            <a:br>
              <a:rPr lang="en-US" sz="1800" b="0" i="0" dirty="0">
                <a:effectLst/>
                <a:latin typeface="Söhne"/>
              </a:rPr>
            </a:br>
            <a:br>
              <a:rPr lang="en-US" sz="1800" b="0" i="0" dirty="0">
                <a:effectLst/>
                <a:latin typeface="Söhne"/>
              </a:rPr>
            </a:br>
            <a:r>
              <a:rPr lang="en-US" sz="1800" b="0" i="0" dirty="0">
                <a:effectLst/>
                <a:latin typeface="Söhne"/>
              </a:rPr>
              <a:t>The focus was on individuals of various demographics, including young people, parents with children, teenagers, and elderly citizens.</a:t>
            </a:r>
            <a:br>
              <a:rPr lang="en-US" sz="1800" b="0" i="0" dirty="0">
                <a:effectLst/>
                <a:latin typeface="Söhne"/>
              </a:rPr>
            </a:br>
            <a:br>
              <a:rPr lang="en-US" sz="1800" b="0" i="0" dirty="0">
                <a:effectLst/>
                <a:latin typeface="Söhne"/>
              </a:rPr>
            </a:br>
            <a:br>
              <a:rPr lang="en-US" dirty="0"/>
            </a:br>
            <a:endParaRPr lang="en-US" dirty="0"/>
          </a:p>
        </p:txBody>
      </p:sp>
      <p:sp>
        <p:nvSpPr>
          <p:cNvPr id="4" name="Date Placeholder 3">
            <a:extLst>
              <a:ext uri="{FF2B5EF4-FFF2-40B4-BE49-F238E27FC236}">
                <a16:creationId xmlns:a16="http://schemas.microsoft.com/office/drawing/2014/main" id="{712B0D24-ABC3-2B20-FC2F-9A76228BA6B3}"/>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5" name="Footer Placeholder 4">
            <a:extLst>
              <a:ext uri="{FF2B5EF4-FFF2-40B4-BE49-F238E27FC236}">
                <a16:creationId xmlns:a16="http://schemas.microsoft.com/office/drawing/2014/main" id="{151F4CCB-2A36-4A00-7834-9C1D8263917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7A11095-D8CB-2639-D098-E0A1E6E0BE23}"/>
              </a:ext>
            </a:extLst>
          </p:cNvPr>
          <p:cNvSpPr>
            <a:spLocks noGrp="1"/>
          </p:cNvSpPr>
          <p:nvPr>
            <p:ph type="sldNum" sz="quarter" idx="12"/>
          </p:nvPr>
        </p:nvSpPr>
        <p:spPr/>
        <p:txBody>
          <a:bodyPr/>
          <a:lstStyle/>
          <a:p>
            <a:fld id="{DFDF98CC-160E-494C-8C3C-8CDC5FA257DE}" type="slidenum">
              <a:rPr lang="en-US" smtClean="0"/>
              <a:t>2</a:t>
            </a:fld>
            <a:endParaRPr lang="en-US"/>
          </a:p>
        </p:txBody>
      </p:sp>
      <p:pic>
        <p:nvPicPr>
          <p:cNvPr id="8" name="Content Placeholder 6">
            <a:extLst>
              <a:ext uri="{FF2B5EF4-FFF2-40B4-BE49-F238E27FC236}">
                <a16:creationId xmlns:a16="http://schemas.microsoft.com/office/drawing/2014/main" id="{C9CBAEA3-EA58-E4E3-5305-5BB3FE4E12FF}"/>
              </a:ext>
            </a:extLst>
          </p:cNvPr>
          <p:cNvPicPr>
            <a:picLocks noGrp="1" noChangeAspect="1"/>
          </p:cNvPicPr>
          <p:nvPr>
            <p:ph idx="1"/>
          </p:nvPr>
        </p:nvPicPr>
        <p:blipFill>
          <a:blip r:embed="rId2"/>
          <a:stretch>
            <a:fillRect/>
          </a:stretch>
        </p:blipFill>
        <p:spPr>
          <a:xfrm>
            <a:off x="5652655" y="746636"/>
            <a:ext cx="6439571" cy="5334000"/>
          </a:xfrm>
          <a:prstGeom prst="rect">
            <a:avLst/>
          </a:prstGeom>
        </p:spPr>
      </p:pic>
    </p:spTree>
    <p:extLst>
      <p:ext uri="{BB962C8B-B14F-4D97-AF65-F5344CB8AC3E}">
        <p14:creationId xmlns:p14="http://schemas.microsoft.com/office/powerpoint/2010/main" val="149980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048D-1B52-1137-5867-95E2A0B1557B}"/>
              </a:ext>
            </a:extLst>
          </p:cNvPr>
          <p:cNvSpPr>
            <a:spLocks noGrp="1"/>
          </p:cNvSpPr>
          <p:nvPr>
            <p:ph type="title"/>
          </p:nvPr>
        </p:nvSpPr>
        <p:spPr/>
        <p:txBody>
          <a:bodyPr>
            <a:normAutofit/>
          </a:bodyPr>
          <a:lstStyle/>
          <a:p>
            <a:r>
              <a:rPr lang="en-US" sz="2400" b="0" i="0">
                <a:solidFill>
                  <a:schemeClr val="accent4">
                    <a:lumMod val="75000"/>
                  </a:schemeClr>
                </a:solidFill>
                <a:effectLst/>
                <a:latin typeface="Lato Extended"/>
              </a:rPr>
              <a:t>What was the person doing?</a:t>
            </a:r>
            <a:br>
              <a:rPr lang="en-US" b="0" i="0">
                <a:solidFill>
                  <a:srgbClr val="2D3B45"/>
                </a:solidFill>
                <a:effectLst/>
                <a:latin typeface="Lato Extended"/>
              </a:rPr>
            </a:br>
            <a:br>
              <a:rPr lang="en-US" b="0" i="0">
                <a:solidFill>
                  <a:srgbClr val="2D3B45"/>
                </a:solidFill>
                <a:effectLst/>
                <a:latin typeface="Lato Extended"/>
              </a:rPr>
            </a:br>
            <a:r>
              <a:rPr lang="en-US" sz="1800" b="0" i="0">
                <a:solidFill>
                  <a:srgbClr val="2D3B45"/>
                </a:solidFill>
                <a:effectLst/>
                <a:latin typeface="Lato Extended"/>
              </a:rPr>
              <a:t>We </a:t>
            </a:r>
            <a:r>
              <a:rPr lang="en-US" sz="1800" b="0" i="0">
                <a:effectLst/>
                <a:latin typeface="Söhne"/>
              </a:rPr>
              <a:t>observed people, engrossed in their smartphone, likely scrolling through social media or texting, while waiting to cross the street. Despite the pedestrian signal indicating "Do Not Walk," they began to step off the curb, distracted by their phone and not paying attention to the traffic signals. </a:t>
            </a:r>
            <a:endParaRPr lang="en-US" sz="1800" dirty="0"/>
          </a:p>
        </p:txBody>
      </p:sp>
      <p:sp>
        <p:nvSpPr>
          <p:cNvPr id="4" name="Date Placeholder 3">
            <a:extLst>
              <a:ext uri="{FF2B5EF4-FFF2-40B4-BE49-F238E27FC236}">
                <a16:creationId xmlns:a16="http://schemas.microsoft.com/office/drawing/2014/main" id="{F43ED050-4E26-2187-ABC2-9E15E6552E69}"/>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5" name="Footer Placeholder 4">
            <a:extLst>
              <a:ext uri="{FF2B5EF4-FFF2-40B4-BE49-F238E27FC236}">
                <a16:creationId xmlns:a16="http://schemas.microsoft.com/office/drawing/2014/main" id="{5A8E3C45-E8F3-EE90-0DC0-88AD441CF68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D9C600-CDCE-15AE-87C5-F2B28C53CC57}"/>
              </a:ext>
            </a:extLst>
          </p:cNvPr>
          <p:cNvSpPr>
            <a:spLocks noGrp="1"/>
          </p:cNvSpPr>
          <p:nvPr>
            <p:ph type="sldNum" sz="quarter" idx="12"/>
          </p:nvPr>
        </p:nvSpPr>
        <p:spPr/>
        <p:txBody>
          <a:bodyPr/>
          <a:lstStyle/>
          <a:p>
            <a:fld id="{DFDF98CC-160E-494C-8C3C-8CDC5FA257DE}" type="slidenum">
              <a:rPr lang="en-US" smtClean="0"/>
              <a:t>3</a:t>
            </a:fld>
            <a:endParaRPr lang="en-US"/>
          </a:p>
        </p:txBody>
      </p:sp>
      <p:pic>
        <p:nvPicPr>
          <p:cNvPr id="10" name="Content Placeholder 9">
            <a:extLst>
              <a:ext uri="{FF2B5EF4-FFF2-40B4-BE49-F238E27FC236}">
                <a16:creationId xmlns:a16="http://schemas.microsoft.com/office/drawing/2014/main" id="{5E3DD2F6-A9B0-FA9A-C218-D0770E261EF5}"/>
              </a:ext>
            </a:extLst>
          </p:cNvPr>
          <p:cNvPicPr>
            <a:picLocks noGrp="1" noChangeAspect="1"/>
          </p:cNvPicPr>
          <p:nvPr>
            <p:ph idx="1"/>
          </p:nvPr>
        </p:nvPicPr>
        <p:blipFill>
          <a:blip r:embed="rId2"/>
          <a:stretch>
            <a:fillRect/>
          </a:stretch>
        </p:blipFill>
        <p:spPr>
          <a:xfrm>
            <a:off x="6738144" y="969963"/>
            <a:ext cx="4870450" cy="4870450"/>
          </a:xfrm>
          <a:prstGeom prst="rect">
            <a:avLst/>
          </a:prstGeom>
        </p:spPr>
      </p:pic>
    </p:spTree>
    <p:extLst>
      <p:ext uri="{BB962C8B-B14F-4D97-AF65-F5344CB8AC3E}">
        <p14:creationId xmlns:p14="http://schemas.microsoft.com/office/powerpoint/2010/main" val="348339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E2BA-7D79-604D-1EE9-45C6B10D0567}"/>
              </a:ext>
            </a:extLst>
          </p:cNvPr>
          <p:cNvSpPr>
            <a:spLocks noGrp="1"/>
          </p:cNvSpPr>
          <p:nvPr>
            <p:ph type="title"/>
          </p:nvPr>
        </p:nvSpPr>
        <p:spPr/>
        <p:txBody>
          <a:bodyPr>
            <a:normAutofit fontScale="90000"/>
          </a:bodyPr>
          <a:lstStyle/>
          <a:p>
            <a:r>
              <a:rPr lang="en-US" sz="2700" b="0">
                <a:solidFill>
                  <a:schemeClr val="accent4">
                    <a:lumMod val="75000"/>
                  </a:schemeClr>
                </a:solidFill>
                <a:latin typeface="Lato Extended"/>
              </a:rPr>
              <a:t>P</a:t>
            </a:r>
            <a:r>
              <a:rPr lang="en-US" sz="2700" b="0" i="0">
                <a:solidFill>
                  <a:schemeClr val="accent4">
                    <a:lumMod val="75000"/>
                  </a:schemeClr>
                </a:solidFill>
                <a:effectLst/>
                <a:latin typeface="Lato Extended"/>
              </a:rPr>
              <a:t>roblems</a:t>
            </a:r>
            <a:br>
              <a:rPr lang="en-US" sz="2700" b="0" i="0">
                <a:solidFill>
                  <a:srgbClr val="2D3B45"/>
                </a:solidFill>
                <a:effectLst/>
                <a:latin typeface="Lato Extended"/>
              </a:rPr>
            </a:br>
            <a:br>
              <a:rPr lang="en-US" b="0" i="0">
                <a:solidFill>
                  <a:srgbClr val="2D3B45"/>
                </a:solidFill>
                <a:effectLst/>
                <a:latin typeface="Lato Extended"/>
              </a:rPr>
            </a:br>
            <a:r>
              <a:rPr lang="en-US" sz="2000" b="0" i="0">
                <a:effectLst/>
                <a:latin typeface="Söhne"/>
              </a:rPr>
              <a:t>The primary issue was the distraction caused by their smartphone. Engrossed in texting, social media, or other applications, the individual was not fully aware of their environment, particularly the status of the pedestrian signal</a:t>
            </a:r>
            <a:r>
              <a:rPr lang="en-US" sz="2000" b="0" i="0">
                <a:solidFill>
                  <a:srgbClr val="ECECEC"/>
                </a:solidFill>
                <a:effectLst/>
                <a:latin typeface="Söhne"/>
              </a:rPr>
              <a:t>..</a:t>
            </a:r>
            <a:br>
              <a:rPr lang="en-US" sz="2000" b="0" i="0">
                <a:solidFill>
                  <a:srgbClr val="ECECEC"/>
                </a:solidFill>
                <a:effectLst/>
                <a:latin typeface="Söhne"/>
              </a:rPr>
            </a:br>
            <a:br>
              <a:rPr lang="en-US" sz="2000" b="0" i="0">
                <a:solidFill>
                  <a:srgbClr val="ECECEC"/>
                </a:solidFill>
                <a:effectLst/>
                <a:latin typeface="Söhne"/>
              </a:rPr>
            </a:br>
            <a:r>
              <a:rPr lang="en-US" sz="2000" b="0" i="0">
                <a:effectLst/>
                <a:latin typeface="Söhne"/>
              </a:rPr>
              <a:t>The person might cross this intersection regularly and rely on habit rather than actively checking the pedestrian signals each time, assuming it's safe to cross based on routine rather than the actual signal.</a:t>
            </a:r>
            <a:endParaRPr lang="en-US" sz="2000" dirty="0"/>
          </a:p>
        </p:txBody>
      </p:sp>
      <p:sp>
        <p:nvSpPr>
          <p:cNvPr id="4" name="Date Placeholder 3">
            <a:extLst>
              <a:ext uri="{FF2B5EF4-FFF2-40B4-BE49-F238E27FC236}">
                <a16:creationId xmlns:a16="http://schemas.microsoft.com/office/drawing/2014/main" id="{885040AE-BBB2-1888-CD30-C0C1C2EB2990}"/>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5" name="Footer Placeholder 4">
            <a:extLst>
              <a:ext uri="{FF2B5EF4-FFF2-40B4-BE49-F238E27FC236}">
                <a16:creationId xmlns:a16="http://schemas.microsoft.com/office/drawing/2014/main" id="{E4F090A9-86DC-5A79-070A-594DD5C0598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69986BF-90D4-D7D1-A86B-19B2CC0F7C72}"/>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100237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594C-7077-02A0-6F48-07A6107E4A90}"/>
              </a:ext>
            </a:extLst>
          </p:cNvPr>
          <p:cNvSpPr>
            <a:spLocks noGrp="1"/>
          </p:cNvSpPr>
          <p:nvPr>
            <p:ph type="title"/>
          </p:nvPr>
        </p:nvSpPr>
        <p:spPr/>
        <p:txBody>
          <a:bodyPr>
            <a:normAutofit/>
          </a:bodyPr>
          <a:lstStyle/>
          <a:p>
            <a:r>
              <a:rPr lang="en-US" sz="1800" b="0" dirty="0">
                <a:solidFill>
                  <a:schemeClr val="accent4">
                    <a:lumMod val="75000"/>
                  </a:schemeClr>
                </a:solidFill>
                <a:latin typeface="Lato Extended"/>
              </a:rPr>
              <a:t>S</a:t>
            </a:r>
            <a:r>
              <a:rPr lang="en-US" sz="1800" b="0" i="0" dirty="0">
                <a:solidFill>
                  <a:schemeClr val="accent4">
                    <a:lumMod val="75000"/>
                  </a:schemeClr>
                </a:solidFill>
                <a:effectLst/>
                <a:latin typeface="Lato Extended"/>
              </a:rPr>
              <a:t>olution for this…</a:t>
            </a:r>
            <a:br>
              <a:rPr lang="en-US" sz="1800" b="0" i="0" dirty="0">
                <a:solidFill>
                  <a:srgbClr val="2D3B45"/>
                </a:solidFill>
                <a:effectLst/>
                <a:latin typeface="Lato Extended"/>
              </a:rPr>
            </a:br>
            <a:br>
              <a:rPr lang="en-US" sz="1800" b="0" i="0" dirty="0">
                <a:solidFill>
                  <a:srgbClr val="2D3B45"/>
                </a:solidFill>
                <a:effectLst/>
                <a:latin typeface="Lato Extended"/>
              </a:rPr>
            </a:br>
            <a:br>
              <a:rPr lang="en-US" sz="800" dirty="0"/>
            </a:br>
            <a:r>
              <a:rPr lang="en-US" sz="2400" b="1" i="0" dirty="0">
                <a:solidFill>
                  <a:schemeClr val="bg2">
                    <a:lumMod val="50000"/>
                  </a:schemeClr>
                </a:solidFill>
                <a:effectLst/>
                <a:latin typeface="Söhne"/>
              </a:rPr>
              <a:t>Product Idea: </a:t>
            </a:r>
            <a:r>
              <a:rPr lang="en-US" sz="2400" b="1" i="0" dirty="0" err="1">
                <a:solidFill>
                  <a:schemeClr val="bg2">
                    <a:lumMod val="50000"/>
                  </a:schemeClr>
                </a:solidFill>
                <a:effectLst/>
                <a:latin typeface="Söhne"/>
              </a:rPr>
              <a:t>SafeStep</a:t>
            </a:r>
            <a:r>
              <a:rPr lang="en-US" sz="2400" b="1" i="0" dirty="0">
                <a:solidFill>
                  <a:schemeClr val="bg2">
                    <a:lumMod val="50000"/>
                  </a:schemeClr>
                </a:solidFill>
                <a:effectLst/>
                <a:latin typeface="Söhne"/>
              </a:rPr>
              <a:t> Alert System:</a:t>
            </a:r>
            <a:br>
              <a:rPr lang="en-US" sz="2400" b="1" i="0" dirty="0">
                <a:solidFill>
                  <a:schemeClr val="bg2">
                    <a:lumMod val="50000"/>
                  </a:schemeClr>
                </a:solidFill>
                <a:effectLst/>
                <a:latin typeface="Söhne"/>
              </a:rPr>
            </a:br>
            <a:br>
              <a:rPr lang="en-US" sz="2400" b="1" i="0" dirty="0">
                <a:solidFill>
                  <a:schemeClr val="bg2">
                    <a:lumMod val="50000"/>
                  </a:schemeClr>
                </a:solidFill>
                <a:effectLst/>
                <a:latin typeface="Söhne"/>
              </a:rPr>
            </a:br>
            <a:r>
              <a:rPr lang="en-US" sz="1800" b="0" i="0" dirty="0">
                <a:effectLst/>
                <a:latin typeface="Söhne"/>
              </a:rPr>
              <a:t>The </a:t>
            </a:r>
            <a:r>
              <a:rPr lang="en-US" sz="1800" b="0" i="0" dirty="0" err="1">
                <a:effectLst/>
                <a:latin typeface="Söhne"/>
              </a:rPr>
              <a:t>SafeStep</a:t>
            </a:r>
            <a:r>
              <a:rPr lang="en-US" sz="1800" b="0" i="0" dirty="0">
                <a:effectLst/>
                <a:latin typeface="Söhne"/>
              </a:rPr>
              <a:t> Alert System is an innovative solution designed to enhance pedestrian safety by providing real-time alerts to individuals attempting to cross the street when the pedestrian signal is red or when it's unsafe to cross. This system integrates smart technology with pedestrian infrastructure to reduce accidents and encourage safer crossing behaviors.</a:t>
            </a:r>
            <a:endParaRPr lang="en-US" sz="1800" dirty="0"/>
          </a:p>
        </p:txBody>
      </p:sp>
      <p:pic>
        <p:nvPicPr>
          <p:cNvPr id="7" name="Content Placeholder 6">
            <a:extLst>
              <a:ext uri="{FF2B5EF4-FFF2-40B4-BE49-F238E27FC236}">
                <a16:creationId xmlns:a16="http://schemas.microsoft.com/office/drawing/2014/main" id="{58ADA7BC-7F84-249B-36DC-DD69D62A3DA3}"/>
              </a:ext>
            </a:extLst>
          </p:cNvPr>
          <p:cNvPicPr>
            <a:picLocks noGrp="1" noChangeAspect="1"/>
          </p:cNvPicPr>
          <p:nvPr>
            <p:ph idx="1"/>
          </p:nvPr>
        </p:nvPicPr>
        <p:blipFill>
          <a:blip r:embed="rId2"/>
          <a:stretch>
            <a:fillRect/>
          </a:stretch>
        </p:blipFill>
        <p:spPr>
          <a:xfrm>
            <a:off x="5721927" y="651164"/>
            <a:ext cx="5886667" cy="5929745"/>
          </a:xfrm>
          <a:prstGeom prst="rect">
            <a:avLst/>
          </a:prstGeom>
        </p:spPr>
      </p:pic>
      <p:sp>
        <p:nvSpPr>
          <p:cNvPr id="4" name="Date Placeholder 3">
            <a:extLst>
              <a:ext uri="{FF2B5EF4-FFF2-40B4-BE49-F238E27FC236}">
                <a16:creationId xmlns:a16="http://schemas.microsoft.com/office/drawing/2014/main" id="{01638830-A30B-039B-CDF2-F8D78C4C71B5}"/>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5" name="Footer Placeholder 4">
            <a:extLst>
              <a:ext uri="{FF2B5EF4-FFF2-40B4-BE49-F238E27FC236}">
                <a16:creationId xmlns:a16="http://schemas.microsoft.com/office/drawing/2014/main" id="{98D9C541-4BAE-CC7A-5B54-D805FF084F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81D654E-2432-3067-5F4E-693C3DA11F81}"/>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45508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0381-E104-2B7C-2223-FDEEF087AB83}"/>
              </a:ext>
            </a:extLst>
          </p:cNvPr>
          <p:cNvSpPr>
            <a:spLocks noGrp="1"/>
          </p:cNvSpPr>
          <p:nvPr>
            <p:ph type="title"/>
          </p:nvPr>
        </p:nvSpPr>
        <p:spPr>
          <a:xfrm>
            <a:off x="517870" y="546410"/>
            <a:ext cx="10711408" cy="5558933"/>
          </a:xfrm>
        </p:spPr>
        <p:txBody>
          <a:bodyPr>
            <a:normAutofit fontScale="90000"/>
          </a:bodyPr>
          <a:lstStyle/>
          <a:p>
            <a:pPr algn="l">
              <a:lnSpc>
                <a:spcPct val="150000"/>
              </a:lnSpc>
            </a:pPr>
            <a:r>
              <a:rPr lang="en-US" sz="2200" dirty="0"/>
              <a:t>Key Features:</a:t>
            </a:r>
            <a:br>
              <a:rPr lang="en-US" dirty="0"/>
            </a:br>
            <a:r>
              <a:rPr lang="en-US" sz="1800" b="1" i="0" dirty="0">
                <a:effectLst/>
                <a:latin typeface="Söhne"/>
              </a:rPr>
              <a:t>Smartphone and Wearable Device Integration:</a:t>
            </a:r>
            <a:r>
              <a:rPr lang="en-US" sz="1800" b="0" i="0" dirty="0">
                <a:effectLst/>
                <a:latin typeface="Söhne"/>
              </a:rPr>
              <a:t> Sends real-time push notifications or alerts to users devices when attempting to cross unsafely.</a:t>
            </a:r>
            <a:br>
              <a:rPr lang="en-US" sz="1800" b="0" i="0" dirty="0">
                <a:effectLst/>
                <a:latin typeface="Söhne"/>
              </a:rPr>
            </a:br>
            <a:r>
              <a:rPr lang="en-US" sz="1800" b="1" i="0" dirty="0">
                <a:effectLst/>
                <a:latin typeface="Söhne"/>
              </a:rPr>
              <a:t>Pedestrian Signal Sensors:</a:t>
            </a:r>
            <a:r>
              <a:rPr lang="en-US" sz="1800" b="0" i="0" dirty="0">
                <a:effectLst/>
                <a:latin typeface="Söhne"/>
              </a:rPr>
              <a:t> Detects the status of pedestrian signals and communicates with the </a:t>
            </a:r>
            <a:r>
              <a:rPr lang="en-US" sz="1800" b="0" i="0" dirty="0" err="1">
                <a:effectLst/>
                <a:latin typeface="Söhne"/>
              </a:rPr>
              <a:t>SafeStep</a:t>
            </a:r>
            <a:r>
              <a:rPr lang="en-US" sz="1800" b="0" i="0" dirty="0">
                <a:effectLst/>
                <a:latin typeface="Söhne"/>
              </a:rPr>
              <a:t> network to monitor and respond to pedestrian activity.</a:t>
            </a:r>
            <a:br>
              <a:rPr lang="en-US" sz="1800" b="0" i="0" dirty="0">
                <a:effectLst/>
                <a:latin typeface="Söhne"/>
              </a:rPr>
            </a:br>
            <a:r>
              <a:rPr lang="en-US" sz="1800" b="1" i="0" dirty="0">
                <a:effectLst/>
                <a:latin typeface="Söhne"/>
              </a:rPr>
              <a:t>Geo-Fencing Technology:</a:t>
            </a:r>
            <a:r>
              <a:rPr lang="en-US" sz="1800" b="0" i="0" dirty="0">
                <a:effectLst/>
                <a:latin typeface="Söhne"/>
              </a:rPr>
              <a:t> Establishes a geo-fenced area around crosswalks to identify and alert users within a potential risk zone.</a:t>
            </a:r>
            <a:br>
              <a:rPr lang="en-US" sz="1800" b="0" i="0" dirty="0">
                <a:effectLst/>
                <a:latin typeface="Söhne"/>
              </a:rPr>
            </a:br>
            <a:r>
              <a:rPr lang="en-US" sz="1800" b="1" i="0" dirty="0">
                <a:effectLst/>
                <a:latin typeface="Söhne"/>
              </a:rPr>
              <a:t>Motion Detection:</a:t>
            </a:r>
            <a:r>
              <a:rPr lang="en-US" sz="1800" b="0" i="0" dirty="0">
                <a:effectLst/>
                <a:latin typeface="Söhne"/>
              </a:rPr>
              <a:t> Utilizes motion sensors to detect when a pedestrian is moving towards the curb during a "Do Not Walk" signal.</a:t>
            </a:r>
            <a:br>
              <a:rPr lang="en-US" sz="1800" b="0" i="0" dirty="0">
                <a:effectLst/>
                <a:latin typeface="Söhne"/>
              </a:rPr>
            </a:br>
            <a:r>
              <a:rPr lang="en-US" sz="1800" b="1" i="0" dirty="0">
                <a:effectLst/>
                <a:latin typeface="Söhne"/>
              </a:rPr>
              <a:t>Educational Content:</a:t>
            </a:r>
            <a:r>
              <a:rPr lang="en-US" sz="1800" b="0" i="0" dirty="0">
                <a:effectLst/>
                <a:latin typeface="Söhne"/>
              </a:rPr>
              <a:t> Provides users with tips and statistics on pedestrian safety to encourage safer crossing habits.</a:t>
            </a:r>
            <a:br>
              <a:rPr lang="en-US" sz="1800" b="0" i="0" dirty="0">
                <a:effectLst/>
                <a:latin typeface="Söhne"/>
              </a:rPr>
            </a:br>
            <a:r>
              <a:rPr lang="en-US" sz="1800" b="1" i="0" dirty="0">
                <a:effectLst/>
                <a:latin typeface="Söhne"/>
              </a:rPr>
              <a:t>Community Alerts:</a:t>
            </a:r>
            <a:r>
              <a:rPr lang="en-US" sz="1800" b="0" i="0" dirty="0">
                <a:effectLst/>
                <a:latin typeface="Söhne"/>
              </a:rPr>
              <a:t> Offers opt-in alerts about high-risk intersections or areas known for jaywalking incidents.</a:t>
            </a:r>
            <a:br>
              <a:rPr lang="en-US" sz="1800" b="0" i="0" dirty="0">
                <a:effectLst/>
                <a:latin typeface="Söhne"/>
              </a:rPr>
            </a:br>
            <a:r>
              <a:rPr lang="en-US" sz="1800" b="1" i="0" dirty="0">
                <a:effectLst/>
                <a:latin typeface="Söhne"/>
              </a:rPr>
              <a:t>Data Collection for Urban Improvement:</a:t>
            </a:r>
            <a:r>
              <a:rPr lang="en-US" sz="1800" b="0" i="0" dirty="0">
                <a:effectLst/>
                <a:latin typeface="Söhne"/>
              </a:rPr>
              <a:t> Gathers anonymized data on crossing behaviors to aid in urban planning and pedestrian infrastructure development.</a:t>
            </a:r>
            <a:br>
              <a:rPr lang="en-US" sz="1800" b="0" i="0" dirty="0">
                <a:effectLst/>
                <a:latin typeface="Söhne"/>
              </a:rPr>
            </a:br>
            <a:r>
              <a:rPr lang="en-US" sz="1800" b="1" i="0" dirty="0">
                <a:effectLst/>
                <a:latin typeface="Söhne"/>
              </a:rPr>
              <a:t>Emergency Services Integration:</a:t>
            </a:r>
            <a:r>
              <a:rPr lang="en-US" sz="1800" b="0" i="0" dirty="0">
                <a:effectLst/>
                <a:latin typeface="Söhne"/>
              </a:rPr>
              <a:t> Includes features for quick access to local emergency contacts and safety information</a:t>
            </a:r>
            <a:r>
              <a:rPr lang="en-US" sz="2000" b="0" i="0" dirty="0">
                <a:effectLst/>
                <a:latin typeface="Söhne"/>
              </a:rPr>
              <a:t>.</a:t>
            </a:r>
            <a:br>
              <a:rPr lang="en-US" sz="2000" b="0" i="0" dirty="0">
                <a:effectLst/>
                <a:latin typeface="Söhne"/>
              </a:rPr>
            </a:br>
            <a:endParaRPr lang="en-US" sz="2000" dirty="0"/>
          </a:p>
        </p:txBody>
      </p:sp>
      <p:sp>
        <p:nvSpPr>
          <p:cNvPr id="4" name="Date Placeholder 3">
            <a:extLst>
              <a:ext uri="{FF2B5EF4-FFF2-40B4-BE49-F238E27FC236}">
                <a16:creationId xmlns:a16="http://schemas.microsoft.com/office/drawing/2014/main" id="{3D9C4A10-1678-7380-D92B-36F5125F55B8}"/>
              </a:ext>
            </a:extLst>
          </p:cNvPr>
          <p:cNvSpPr>
            <a:spLocks noGrp="1"/>
          </p:cNvSpPr>
          <p:nvPr>
            <p:ph type="dt" sz="half" idx="10"/>
          </p:nvPr>
        </p:nvSpPr>
        <p:spPr/>
        <p:txBody>
          <a:bodyPr/>
          <a:lstStyle/>
          <a:p>
            <a:fld id="{79D44673-3D7D-4DA4-8694-3884C26BCA78}" type="datetime1">
              <a:rPr lang="en-US" smtClean="0"/>
              <a:t>3/4/24</a:t>
            </a:fld>
            <a:endParaRPr lang="en-US"/>
          </a:p>
        </p:txBody>
      </p:sp>
      <p:sp>
        <p:nvSpPr>
          <p:cNvPr id="6" name="Slide Number Placeholder 5">
            <a:extLst>
              <a:ext uri="{FF2B5EF4-FFF2-40B4-BE49-F238E27FC236}">
                <a16:creationId xmlns:a16="http://schemas.microsoft.com/office/drawing/2014/main" id="{72E4ECB0-FA39-2265-04DE-C1EFE3D4D4F2}"/>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2628725192"/>
      </p:ext>
    </p:extLst>
  </p:cSld>
  <p:clrMapOvr>
    <a:masterClrMapping/>
  </p:clrMapOvr>
</p:sld>
</file>

<file path=ppt/theme/theme1.xml><?xml version="1.0" encoding="utf-8"?>
<a:theme xmlns:a="http://schemas.openxmlformats.org/drawingml/2006/main" name="GestaltVTI">
  <a:themeElements>
    <a:clrScheme name="AnalogousFromLightSeed_2SEEDS">
      <a:dk1>
        <a:srgbClr val="000000"/>
      </a:dk1>
      <a:lt1>
        <a:srgbClr val="FFFFFF"/>
      </a:lt1>
      <a:dk2>
        <a:srgbClr val="413024"/>
      </a:dk2>
      <a:lt2>
        <a:srgbClr val="E2E6E8"/>
      </a:lt2>
      <a:accent1>
        <a:srgbClr val="D59164"/>
      </a:accent1>
      <a:accent2>
        <a:srgbClr val="DC8081"/>
      </a:accent2>
      <a:accent3>
        <a:srgbClr val="AFA266"/>
      </a:accent3>
      <a:accent4>
        <a:srgbClr val="52AFAF"/>
      </a:accent4>
      <a:accent5>
        <a:srgbClr val="69A8D6"/>
      </a:accent5>
      <a:accent6>
        <a:srgbClr val="6476D5"/>
      </a:accent6>
      <a:hlink>
        <a:srgbClr val="5986A5"/>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1507</TotalTime>
  <Words>463</Words>
  <Application>Microsoft Macintosh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Bierstadt</vt:lpstr>
      <vt:lpstr>Lato Extended</vt:lpstr>
      <vt:lpstr>Söhne</vt:lpstr>
      <vt:lpstr>GestaltVTI</vt:lpstr>
      <vt:lpstr>SafeStep Alert System</vt:lpstr>
      <vt:lpstr>Who did you observe and where?  We observed pedestrians at a busy intersection on green street, Champaign .  The focus was on individuals of various demographics, including young people, parents with children, teenagers, and elderly citizens.   </vt:lpstr>
      <vt:lpstr>What was the person doing?  We observed people, engrossed in their smartphone, likely scrolling through social media or texting, while waiting to cross the street. Despite the pedestrian signal indicating "Do Not Walk," they began to step off the curb, distracted by their phone and not paying attention to the traffic signals. </vt:lpstr>
      <vt:lpstr>Problems  The primary issue was the distraction caused by their smartphone. Engrossed in texting, social media, or other applications, the individual was not fully aware of their environment, particularly the status of the pedestrian signal..  The person might cross this intersection regularly and rely on habit rather than actively checking the pedestrian signals each time, assuming it's safe to cross based on routine rather than the actual signal.</vt:lpstr>
      <vt:lpstr>Solution for this…   Product Idea: SafeStep Alert System:  The SafeStep Alert System is an innovative solution designed to enhance pedestrian safety by providing real-time alerts to individuals attempting to cross the street when the pedestrian signal is red or when it's unsafe to cross. This system integrates smart technology with pedestrian infrastructure to reduce accidents and encourage safer crossing behaviors.</vt:lpstr>
      <vt:lpstr>Key Features: Smartphone and Wearable Device Integration: Sends real-time push notifications or alerts to users devices when attempting to cross unsafely. Pedestrian Signal Sensors: Detects the status of pedestrian signals and communicates with the SafeStep network to monitor and respond to pedestrian activity. Geo-Fencing Technology: Establishes a geo-fenced area around crosswalks to identify and alert users within a potential risk zone. Motion Detection: Utilizes motion sensors to detect when a pedestrian is moving towards the curb during a "Do Not Walk" signal. Educational Content: Provides users with tips and statistics on pedestrian safety to encourage safer crossing habits. Community Alerts: Offers opt-in alerts about high-risk intersections or areas known for jaywalking incidents. Data Collection for Urban Improvement: Gathers anonymized data on crossing behaviors to aid in urban planning and pedestrian infrastructure development. Emergency Services Integration: Includes features for quick access to local emergency contacts and safety information.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SafeStep Alert System</dc:title>
  <dc:creator>Gupta, Divya</dc:creator>
  <cp:lastModifiedBy>Gupta, Divya</cp:lastModifiedBy>
  <cp:revision>2</cp:revision>
  <dcterms:created xsi:type="dcterms:W3CDTF">2024-03-04T17:44:25Z</dcterms:created>
  <dcterms:modified xsi:type="dcterms:W3CDTF">2024-03-05T18:51:35Z</dcterms:modified>
</cp:coreProperties>
</file>